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1988" r:id="rId4"/>
    <p:sldId id="1990" r:id="rId5"/>
    <p:sldId id="1989" r:id="rId6"/>
    <p:sldId id="260" r:id="rId7"/>
    <p:sldId id="258" r:id="rId8"/>
    <p:sldId id="262" r:id="rId9"/>
    <p:sldId id="1977" r:id="rId10"/>
    <p:sldId id="1979" r:id="rId11"/>
    <p:sldId id="278" r:id="rId12"/>
    <p:sldId id="279" r:id="rId13"/>
    <p:sldId id="1966" r:id="rId14"/>
    <p:sldId id="1980" r:id="rId15"/>
    <p:sldId id="1974" r:id="rId16"/>
    <p:sldId id="1985" r:id="rId17"/>
    <p:sldId id="1981" r:id="rId18"/>
    <p:sldId id="1986" r:id="rId19"/>
    <p:sldId id="198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5DF37F-BEF6-46D0-AD68-0081F82D8007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FC74BF-62B7-4F81-A3EC-24450E70E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148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C74BF-62B7-4F81-A3EC-24450E70EB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61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212121"/>
                </a:solidFill>
                <a:latin typeface="Cambria"/>
                <a:ea typeface="Cambria"/>
                <a:cs typeface="Cambria"/>
                <a:sym typeface="Cambria"/>
              </a:rPr>
              <a:t>The data show that 1.81 billion people (23% of the world population) are directly exposed to 1-in-100-year floods. The vast majority (89%) of these people live in low- and middle-income countries.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solidFill>
                <a:srgbClr val="21212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https://www.ncbi.nlm.nih.gov/pmc/articles/PMC9239995/</a:t>
            </a:r>
            <a:endParaRPr dirty="0"/>
          </a:p>
        </p:txBody>
      </p:sp>
      <p:sp>
        <p:nvSpPr>
          <p:cNvPr id="117" name="Google Shape;11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9689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0999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https://water.weather.gov/ahps/index.php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64FE2-E5E3-4350-97B5-20733EB64BD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32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A8227-B54C-D7E1-BB85-5018DF1422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BFE8F-E486-163C-31AE-A727480451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BCC32-9871-45BA-5F31-F98821C58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C2B6E-C80D-4F86-AC13-1CC996BB2110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E0F81F-8A06-7BC1-C1E3-7D277EE96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246C0-C85E-F58E-FDB7-46949A99E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8EB9C-D8D1-4D4D-B503-F52128D42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572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19738-F389-E412-6F81-860A849FD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F49F93-27D2-186D-A3D1-8480C54C5F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75100-CE8D-E029-DDC6-1B614BB6E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C2B6E-C80D-4F86-AC13-1CC996BB2110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C47A5-3778-D6B5-9454-31E6D8BA7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99F9A-6D58-81AC-0A60-07302907E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8EB9C-D8D1-4D4D-B503-F52128D42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84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BA8617-960E-E04D-2907-8D84F26E25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AC9E1A-F73C-776D-2789-17F0EC8F90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C9409-65BB-9CD6-93ED-BAF8CC6D7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C2B6E-C80D-4F86-AC13-1CC996BB2110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332AA-FAFC-AD61-706E-BFF55C052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34976-22D6-E38A-3A93-F61AC202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8EB9C-D8D1-4D4D-B503-F52128D42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116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0AAF9-DCD5-E46C-4FC6-23F1FE3AE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290F7-E79F-24AD-EC50-9AE385DCB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5C061-B362-76D6-F9F4-7015F2DFB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C2B6E-C80D-4F86-AC13-1CC996BB2110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F9730-2E05-BA72-88E1-A140E631A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6D427-8E0B-FDD2-482A-550FBE8D2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8EB9C-D8D1-4D4D-B503-F52128D42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63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2257E-C2CA-4C03-1452-A5E6B5E73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55E71-8A2F-3CE1-8CFE-67087FA39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2604B2-1F10-E209-DB71-F226F3448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C2B6E-C80D-4F86-AC13-1CC996BB2110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B2CB2-155E-FE9B-E33D-75FDAEB36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014B0-0C0A-7B32-F14F-04746A320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8EB9C-D8D1-4D4D-B503-F52128D42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426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50D46-3320-FB66-00AA-40A3C7B6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3F40C-9DF0-5FAE-35D0-E1E24C4DE7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018EA-7488-DF32-4E07-495E602D99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BBBF83-5523-D732-B198-A176CFE48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C2B6E-C80D-4F86-AC13-1CC996BB2110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B9655-1311-47DE-9FF5-A9B8313F3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FBD774-C6FB-F435-E390-F1FC99A5D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8EB9C-D8D1-4D4D-B503-F52128D42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309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8A898-DC76-4644-CD0D-9B153933D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7C6C6-2BD4-ECBA-3EC9-96201561B7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C63CFF-E5B0-B3E7-2661-0052A5C0C7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8CB2CB-57A5-D8B7-2FAD-2F0B8180B2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B416C2-4288-6044-90FB-1C1B3496DF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943B44-D23E-7B61-CEB9-D51E79707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C2B6E-C80D-4F86-AC13-1CC996BB2110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A6E813-9756-FFBE-4EA5-A375C8FC6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4AC35E-C447-2FA2-72B5-14035C102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8EB9C-D8D1-4D4D-B503-F52128D42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737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D294D-AEAF-6A56-8299-33B7336A9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915F72-CF9E-854D-4BF6-BADA9A054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C2B6E-C80D-4F86-AC13-1CC996BB2110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C0843-1195-9B1C-7BBD-CA11B772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33D44-90F3-64CB-310F-11DE7CD1E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8EB9C-D8D1-4D4D-B503-F52128D42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400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5E75DC-6263-E414-817F-ED0AF83BB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C2B6E-C80D-4F86-AC13-1CC996BB2110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04DBF-2073-58A0-D10C-65D88E5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E96D9-A8D6-C0B0-D199-5A85342CC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8EB9C-D8D1-4D4D-B503-F52128D42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329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C0403-3266-696F-BE91-CBBC58A99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419DB-E2DE-DEFD-3A8C-336E3D7EE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4CC067-7110-C79D-AEBE-A72566AA1F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3961F1-6215-CE2E-D38F-C3B9304E1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C2B6E-C80D-4F86-AC13-1CC996BB2110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D25190-28B9-1C48-FFF1-A0905B4E7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DAB3C-9C6F-2397-528D-411C78674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8EB9C-D8D1-4D4D-B503-F52128D42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692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9B021-5463-E64D-1A6A-58EAF3529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D4B9F4-AFED-F158-2A93-C506C22B73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13F3EE-143F-867E-D09F-771CE78CE1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588327-49B1-6A4D-1D7C-65F4CE7AF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C2B6E-C80D-4F86-AC13-1CC996BB2110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52E09-0FC7-2F6F-5B2A-6DD9A87CA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B483B-7150-EE54-3628-9731EE771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8EB9C-D8D1-4D4D-B503-F52128D42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323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DB1D87-1496-E91B-77BF-9D7BF506F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E2270-9980-2A7D-20C0-694B9E2C4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79E9D-76C2-31C1-D6B2-AD0AA4C76A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6C2B6E-C80D-4F86-AC13-1CC996BB2110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70B75-9F6A-FD73-B881-6303224BA0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244C1-81A3-71FF-558F-85C9D063EB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E8EB9C-D8D1-4D4D-B503-F52128D42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235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hyperlink" Target="https://www.bing.com/ck/a?!&amp;&amp;p=7fe7c84401ed46f541755786547d7c0848966d0edb9d724dd2d580914fc83febJmltdHM9MTc1MDYzNjgwMA&amp;ptn=3&amp;ver=2&amp;hsh=4&amp;fclid=232d9a06-1420-6338-3a64-8edf150b6203&amp;psq=usgs+national+water+dashbord+river+levels&amp;u=a1aHR0cHM6Ly9kYXNoYm9hcmQud2F0ZXJkYXRhLnVzZ3MuZ292L2FwcC9ud2QvZW4v&amp;ntb=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fim.wim.usgs.gov/fi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fim.wim.usgs.gov/fi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D880886B-02ED-4317-9236-CB60C22CF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8585EE-D042-B55E-05DA-5A848F16A2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4419600"/>
            <a:ext cx="10908792" cy="1203960"/>
          </a:xfrm>
        </p:spPr>
        <p:txBody>
          <a:bodyPr anchor="ctr">
            <a:normAutofit/>
          </a:bodyPr>
          <a:lstStyle/>
          <a:p>
            <a:r>
              <a:rPr lang="en-US" sz="6600"/>
              <a:t>Flooding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0EDD45-F4DC-49A8-FB3D-8924F10977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5669280"/>
            <a:ext cx="10908792" cy="548640"/>
          </a:xfrm>
        </p:spPr>
        <p:txBody>
          <a:bodyPr anchor="ctr">
            <a:normAutofit/>
          </a:bodyPr>
          <a:lstStyle/>
          <a:p>
            <a:r>
              <a:rPr lang="en-US" dirty="0"/>
              <a:t>Jessica Marggraf</a:t>
            </a:r>
          </a:p>
        </p:txBody>
      </p:sp>
      <p:pic>
        <p:nvPicPr>
          <p:cNvPr id="1026" name="Picture 2" descr="What Makes a Catastrophic Flood? And Is Climate Change Causing More of ...">
            <a:extLst>
              <a:ext uri="{FF2B5EF4-FFF2-40B4-BE49-F238E27FC236}">
                <a16:creationId xmlns:a16="http://schemas.microsoft.com/office/drawing/2014/main" id="{595DACB1-8B3A-EAF7-61FB-87445603B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" r="3111" b="1"/>
          <a:stretch>
            <a:fillRect/>
          </a:stretch>
        </p:blipFill>
        <p:spPr bwMode="auto">
          <a:xfrm>
            <a:off x="6" y="-11"/>
            <a:ext cx="6095994" cy="4194796"/>
          </a:xfrm>
          <a:custGeom>
            <a:avLst/>
            <a:gdLst/>
            <a:ahLst/>
            <a:cxnLst/>
            <a:rect l="l" t="t" r="r" b="b"/>
            <a:pathLst>
              <a:path w="6002835" h="4194796">
                <a:moveTo>
                  <a:pt x="0" y="0"/>
                </a:moveTo>
                <a:lnTo>
                  <a:pt x="5999418" y="0"/>
                </a:lnTo>
                <a:lnTo>
                  <a:pt x="5996190" y="32760"/>
                </a:lnTo>
                <a:cubicBezTo>
                  <a:pt x="5998706" y="293110"/>
                  <a:pt x="5983874" y="553460"/>
                  <a:pt x="5997116" y="813682"/>
                </a:cubicBezTo>
                <a:cubicBezTo>
                  <a:pt x="6007314" y="1015047"/>
                  <a:pt x="6000824" y="1216284"/>
                  <a:pt x="5997116" y="1417522"/>
                </a:cubicBezTo>
                <a:cubicBezTo>
                  <a:pt x="5989967" y="1803471"/>
                  <a:pt x="6000824" y="2188911"/>
                  <a:pt x="5996190" y="2574351"/>
                </a:cubicBezTo>
                <a:cubicBezTo>
                  <a:pt x="5994204" y="2745205"/>
                  <a:pt x="5996454" y="2915805"/>
                  <a:pt x="6000824" y="3086660"/>
                </a:cubicBezTo>
                <a:cubicBezTo>
                  <a:pt x="6007180" y="3330611"/>
                  <a:pt x="5997382" y="3574689"/>
                  <a:pt x="5986656" y="3818514"/>
                </a:cubicBezTo>
                <a:cubicBezTo>
                  <a:pt x="5983054" y="3885559"/>
                  <a:pt x="5982107" y="3952684"/>
                  <a:pt x="5983808" y="4019746"/>
                </a:cubicBezTo>
                <a:lnTo>
                  <a:pt x="5993788" y="4173418"/>
                </a:lnTo>
                <a:lnTo>
                  <a:pt x="5955106" y="4175101"/>
                </a:lnTo>
                <a:cubicBezTo>
                  <a:pt x="5890100" y="4175133"/>
                  <a:pt x="5825078" y="4173227"/>
                  <a:pt x="5760087" y="4171956"/>
                </a:cubicBezTo>
                <a:cubicBezTo>
                  <a:pt x="5521345" y="4167509"/>
                  <a:pt x="5282477" y="4171956"/>
                  <a:pt x="5044242" y="4149213"/>
                </a:cubicBezTo>
                <a:cubicBezTo>
                  <a:pt x="4979506" y="4143051"/>
                  <a:pt x="4914326" y="4139111"/>
                  <a:pt x="4849272" y="4139890"/>
                </a:cubicBezTo>
                <a:cubicBezTo>
                  <a:pt x="4784218" y="4140668"/>
                  <a:pt x="4719291" y="4146163"/>
                  <a:pt x="4655063" y="4158869"/>
                </a:cubicBezTo>
                <a:cubicBezTo>
                  <a:pt x="4447578" y="4199146"/>
                  <a:pt x="4239457" y="4201688"/>
                  <a:pt x="4029811" y="4185424"/>
                </a:cubicBezTo>
                <a:cubicBezTo>
                  <a:pt x="3943792" y="4178690"/>
                  <a:pt x="3857774" y="4167509"/>
                  <a:pt x="3771375" y="4169669"/>
                </a:cubicBezTo>
                <a:cubicBezTo>
                  <a:pt x="3623225" y="4173608"/>
                  <a:pt x="3474948" y="4165603"/>
                  <a:pt x="3326672" y="4167636"/>
                </a:cubicBezTo>
                <a:cubicBezTo>
                  <a:pt x="3322669" y="4168208"/>
                  <a:pt x="3318578" y="4167674"/>
                  <a:pt x="3314855" y="4166111"/>
                </a:cubicBezTo>
                <a:cubicBezTo>
                  <a:pt x="3278008" y="4140827"/>
                  <a:pt x="3237604" y="4150610"/>
                  <a:pt x="3199487" y="4157217"/>
                </a:cubicBezTo>
                <a:cubicBezTo>
                  <a:pt x="3072810" y="4179198"/>
                  <a:pt x="2946260" y="4189998"/>
                  <a:pt x="2817550" y="4172972"/>
                </a:cubicBezTo>
                <a:cubicBezTo>
                  <a:pt x="2694647" y="4155146"/>
                  <a:pt x="2569990" y="4152923"/>
                  <a:pt x="2446541" y="4166365"/>
                </a:cubicBezTo>
                <a:cubicBezTo>
                  <a:pt x="2276791" y="4186186"/>
                  <a:pt x="2107677" y="4181993"/>
                  <a:pt x="1938308" y="4166365"/>
                </a:cubicBezTo>
                <a:cubicBezTo>
                  <a:pt x="1869570" y="4160013"/>
                  <a:pt x="1799815" y="4149213"/>
                  <a:pt x="1731712" y="4165095"/>
                </a:cubicBezTo>
                <a:cubicBezTo>
                  <a:pt x="1647854" y="4184535"/>
                  <a:pt x="1564250" y="4178182"/>
                  <a:pt x="1480137" y="4173862"/>
                </a:cubicBezTo>
                <a:cubicBezTo>
                  <a:pt x="1373663" y="4168271"/>
                  <a:pt x="1267442" y="4152135"/>
                  <a:pt x="1160586" y="4164841"/>
                </a:cubicBezTo>
                <a:cubicBezTo>
                  <a:pt x="1111161" y="4170685"/>
                  <a:pt x="1062116" y="4179961"/>
                  <a:pt x="1012055" y="4177547"/>
                </a:cubicBezTo>
                <a:cubicBezTo>
                  <a:pt x="873562" y="4171194"/>
                  <a:pt x="735196" y="4163697"/>
                  <a:pt x="596449" y="4164841"/>
                </a:cubicBezTo>
                <a:cubicBezTo>
                  <a:pt x="538383" y="4165222"/>
                  <a:pt x="480699" y="4167128"/>
                  <a:pt x="422887" y="4171321"/>
                </a:cubicBezTo>
                <a:cubicBezTo>
                  <a:pt x="315015" y="4179198"/>
                  <a:pt x="207524" y="4168525"/>
                  <a:pt x="100033" y="4164714"/>
                </a:cubicBezTo>
                <a:lnTo>
                  <a:pt x="0" y="416919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loodPlain">
            <a:extLst>
              <a:ext uri="{FF2B5EF4-FFF2-40B4-BE49-F238E27FC236}">
                <a16:creationId xmlns:a16="http://schemas.microsoft.com/office/drawing/2014/main" id="{8570ADA8-9CD1-8634-82BB-7A249E7B3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" r="-3" b="-3"/>
          <a:stretch>
            <a:fillRect/>
          </a:stretch>
        </p:blipFill>
        <p:spPr bwMode="auto">
          <a:xfrm>
            <a:off x="6019800" y="12"/>
            <a:ext cx="6172195" cy="4186171"/>
          </a:xfrm>
          <a:custGeom>
            <a:avLst/>
            <a:gdLst/>
            <a:ahLst/>
            <a:cxnLst/>
            <a:rect l="l" t="t" r="r" b="b"/>
            <a:pathLst>
              <a:path w="6009490" h="4186171">
                <a:moveTo>
                  <a:pt x="9049" y="0"/>
                </a:moveTo>
                <a:lnTo>
                  <a:pt x="6009490" y="0"/>
                </a:lnTo>
                <a:lnTo>
                  <a:pt x="6009490" y="4168273"/>
                </a:lnTo>
                <a:lnTo>
                  <a:pt x="5803951" y="4172925"/>
                </a:lnTo>
                <a:cubicBezTo>
                  <a:pt x="5729787" y="4171950"/>
                  <a:pt x="5655658" y="4168322"/>
                  <a:pt x="5581704" y="4162045"/>
                </a:cubicBezTo>
                <a:cubicBezTo>
                  <a:pt x="5474340" y="4154041"/>
                  <a:pt x="5366086" y="4142987"/>
                  <a:pt x="5259485" y="4163316"/>
                </a:cubicBezTo>
                <a:cubicBezTo>
                  <a:pt x="5142465" y="4185805"/>
                  <a:pt x="5025571" y="4185932"/>
                  <a:pt x="4907534" y="4180215"/>
                </a:cubicBezTo>
                <a:cubicBezTo>
                  <a:pt x="4806650" y="4175387"/>
                  <a:pt x="4706147" y="4149975"/>
                  <a:pt x="4604501" y="4176784"/>
                </a:cubicBezTo>
                <a:cubicBezTo>
                  <a:pt x="4594387" y="4178258"/>
                  <a:pt x="4584082" y="4177826"/>
                  <a:pt x="4574133" y="4175514"/>
                </a:cubicBezTo>
                <a:cubicBezTo>
                  <a:pt x="4462958" y="4160140"/>
                  <a:pt x="4351020" y="4172718"/>
                  <a:pt x="4239463" y="4168398"/>
                </a:cubicBezTo>
                <a:cubicBezTo>
                  <a:pt x="4188005" y="4166365"/>
                  <a:pt x="4135530" y="4167509"/>
                  <a:pt x="4084706" y="4162045"/>
                </a:cubicBezTo>
                <a:cubicBezTo>
                  <a:pt x="3968067" y="4149594"/>
                  <a:pt x="3851682" y="4142987"/>
                  <a:pt x="3736314" y="4172337"/>
                </a:cubicBezTo>
                <a:cubicBezTo>
                  <a:pt x="3702643" y="4180253"/>
                  <a:pt x="3668235" y="4184509"/>
                  <a:pt x="3633650" y="4185043"/>
                </a:cubicBezTo>
                <a:cubicBezTo>
                  <a:pt x="3520696" y="4189109"/>
                  <a:pt x="3408122" y="4181358"/>
                  <a:pt x="3295549" y="4175005"/>
                </a:cubicBezTo>
                <a:cubicBezTo>
                  <a:pt x="3217408" y="4170558"/>
                  <a:pt x="3139394" y="4160902"/>
                  <a:pt x="3061127" y="4169034"/>
                </a:cubicBezTo>
                <a:cubicBezTo>
                  <a:pt x="3015640" y="4173735"/>
                  <a:pt x="2969772" y="4173735"/>
                  <a:pt x="2924285" y="4169034"/>
                </a:cubicBezTo>
                <a:cubicBezTo>
                  <a:pt x="2840452" y="4159212"/>
                  <a:pt x="2755870" y="4157382"/>
                  <a:pt x="2671694" y="4163570"/>
                </a:cubicBezTo>
                <a:cubicBezTo>
                  <a:pt x="2546033" y="4174370"/>
                  <a:pt x="2420500" y="4183391"/>
                  <a:pt x="2294459" y="4166238"/>
                </a:cubicBezTo>
                <a:cubicBezTo>
                  <a:pt x="2222976" y="4155006"/>
                  <a:pt x="2150298" y="4153685"/>
                  <a:pt x="2078460" y="4162300"/>
                </a:cubicBezTo>
                <a:cubicBezTo>
                  <a:pt x="1907313" y="4186314"/>
                  <a:pt x="1735785" y="4178563"/>
                  <a:pt x="1564257" y="4168653"/>
                </a:cubicBezTo>
                <a:cubicBezTo>
                  <a:pt x="1449650" y="4161918"/>
                  <a:pt x="1334536" y="4149594"/>
                  <a:pt x="1220183" y="4165857"/>
                </a:cubicBezTo>
                <a:cubicBezTo>
                  <a:pt x="1074321" y="4186186"/>
                  <a:pt x="928331" y="4179452"/>
                  <a:pt x="782087" y="4173481"/>
                </a:cubicBezTo>
                <a:cubicBezTo>
                  <a:pt x="674723" y="4169034"/>
                  <a:pt x="567232" y="4155565"/>
                  <a:pt x="459614" y="4172210"/>
                </a:cubicBezTo>
                <a:cubicBezTo>
                  <a:pt x="448535" y="4173722"/>
                  <a:pt x="437265" y="4172591"/>
                  <a:pt x="426706" y="4168907"/>
                </a:cubicBezTo>
                <a:cubicBezTo>
                  <a:pt x="385869" y="4155464"/>
                  <a:pt x="342085" y="4153660"/>
                  <a:pt x="300283" y="4163697"/>
                </a:cubicBezTo>
                <a:cubicBezTo>
                  <a:pt x="223159" y="4180596"/>
                  <a:pt x="146162" y="4187965"/>
                  <a:pt x="67640" y="4172591"/>
                </a:cubicBezTo>
                <a:lnTo>
                  <a:pt x="14015" y="4169393"/>
                </a:lnTo>
                <a:lnTo>
                  <a:pt x="28554" y="3856095"/>
                </a:lnTo>
                <a:cubicBezTo>
                  <a:pt x="30458" y="3735660"/>
                  <a:pt x="27412" y="3615306"/>
                  <a:pt x="15626" y="3495237"/>
                </a:cubicBezTo>
                <a:cubicBezTo>
                  <a:pt x="-847" y="3348740"/>
                  <a:pt x="-4304" y="3201174"/>
                  <a:pt x="5296" y="3054118"/>
                </a:cubicBezTo>
                <a:cubicBezTo>
                  <a:pt x="11786" y="2969961"/>
                  <a:pt x="18539" y="2885804"/>
                  <a:pt x="22776" y="2801522"/>
                </a:cubicBezTo>
                <a:cubicBezTo>
                  <a:pt x="28180" y="2681630"/>
                  <a:pt x="25173" y="2561524"/>
                  <a:pt x="13771" y="2442014"/>
                </a:cubicBezTo>
                <a:cubicBezTo>
                  <a:pt x="4237" y="2350879"/>
                  <a:pt x="3177" y="2259120"/>
                  <a:pt x="10593" y="2167807"/>
                </a:cubicBezTo>
                <a:cubicBezTo>
                  <a:pt x="25690" y="2012336"/>
                  <a:pt x="9931" y="1856863"/>
                  <a:pt x="5032" y="1701516"/>
                </a:cubicBezTo>
                <a:cubicBezTo>
                  <a:pt x="-3577" y="1415742"/>
                  <a:pt x="20393" y="1130095"/>
                  <a:pt x="9666" y="844320"/>
                </a:cubicBezTo>
                <a:cubicBezTo>
                  <a:pt x="3841" y="702958"/>
                  <a:pt x="16420" y="561723"/>
                  <a:pt x="9666" y="420361"/>
                </a:cubicBezTo>
                <a:cubicBezTo>
                  <a:pt x="4105" y="319805"/>
                  <a:pt x="397" y="219250"/>
                  <a:pt x="4105" y="118568"/>
                </a:cubicBezTo>
                <a:cubicBezTo>
                  <a:pt x="5164" y="91109"/>
                  <a:pt x="5826" y="63523"/>
                  <a:pt x="9534" y="3644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sketch line">
            <a:extLst>
              <a:ext uri="{FF2B5EF4-FFF2-40B4-BE49-F238E27FC236}">
                <a16:creationId xmlns:a16="http://schemas.microsoft.com/office/drawing/2014/main" id="{28C31856-6ABF-41FD-B683-B06E5FFF9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8439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623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90914C-5626-AF9C-27C7-7E01A531E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How we measure water level and flow of rivers | Environmental ...">
            <a:extLst>
              <a:ext uri="{FF2B5EF4-FFF2-40B4-BE49-F238E27FC236}">
                <a16:creationId xmlns:a16="http://schemas.microsoft.com/office/drawing/2014/main" id="{3ECED724-824C-5629-F56D-45B88528C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0" b="4882"/>
          <a:stretch>
            <a:fillRect/>
          </a:stretch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1CB07-BA80-D890-5857-9F2080979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>
                <a:solidFill>
                  <a:srgbClr val="FFFFFF"/>
                </a:solidFill>
              </a:rPr>
              <a:t>Part II – How do we measure flooding? </a:t>
            </a:r>
          </a:p>
        </p:txBody>
      </p:sp>
    </p:spTree>
    <p:extLst>
      <p:ext uri="{BB962C8B-B14F-4D97-AF65-F5344CB8AC3E}">
        <p14:creationId xmlns:p14="http://schemas.microsoft.com/office/powerpoint/2010/main" val="78451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451" y="0"/>
            <a:ext cx="101270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3"/>
          <p:cNvSpPr/>
          <p:nvPr/>
        </p:nvSpPr>
        <p:spPr>
          <a:xfrm>
            <a:off x="6827865" y="336573"/>
            <a:ext cx="295254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River Discharge</a:t>
            </a:r>
            <a:endParaRPr/>
          </a:p>
        </p:txBody>
      </p:sp>
      <p:sp>
        <p:nvSpPr>
          <p:cNvPr id="261" name="Google Shape;261;p23"/>
          <p:cNvSpPr/>
          <p:nvPr/>
        </p:nvSpPr>
        <p:spPr>
          <a:xfrm>
            <a:off x="2171700" y="1027094"/>
            <a:ext cx="7848600" cy="954107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average volume of water flowing at a given point along the watershed is the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discharge</a:t>
            </a: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262" name="Google Shape;262;p23"/>
          <p:cNvSpPr txBox="1"/>
          <p:nvPr/>
        </p:nvSpPr>
        <p:spPr>
          <a:xfrm>
            <a:off x="3922010" y="312501"/>
            <a:ext cx="2884251" cy="6463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Stream flow = </a:t>
            </a:r>
            <a:endParaRPr/>
          </a:p>
        </p:txBody>
      </p:sp>
      <p:sp>
        <p:nvSpPr>
          <p:cNvPr id="263" name="Google Shape;263;p23"/>
          <p:cNvSpPr txBox="1"/>
          <p:nvPr/>
        </p:nvSpPr>
        <p:spPr>
          <a:xfrm>
            <a:off x="203200" y="711200"/>
            <a:ext cx="90255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Area =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Length</a:t>
            </a:r>
            <a:r>
              <a:rPr lang="en-US" sz="18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264" name="Google Shape;264;p23"/>
          <p:cNvSpPr txBox="1"/>
          <p:nvPr/>
        </p:nvSpPr>
        <p:spPr>
          <a:xfrm>
            <a:off x="101600" y="2293257"/>
            <a:ext cx="134338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Velocity=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Length/time</a:t>
            </a:r>
            <a:endParaRPr/>
          </a:p>
        </p:txBody>
      </p:sp>
      <p:sp>
        <p:nvSpPr>
          <p:cNvPr id="265" name="Google Shape;265;p23"/>
          <p:cNvSpPr txBox="1"/>
          <p:nvPr/>
        </p:nvSpPr>
        <p:spPr>
          <a:xfrm>
            <a:off x="0" y="4252462"/>
            <a:ext cx="142192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A*V=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Length</a:t>
            </a:r>
            <a:r>
              <a:rPr lang="en-US" sz="18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/time</a:t>
            </a:r>
            <a:endParaRPr/>
          </a:p>
        </p:txBody>
      </p:sp>
      <p:sp>
        <p:nvSpPr>
          <p:cNvPr id="266" name="Google Shape;266;p23"/>
          <p:cNvSpPr txBox="1"/>
          <p:nvPr/>
        </p:nvSpPr>
        <p:spPr>
          <a:xfrm>
            <a:off x="263117" y="5565336"/>
            <a:ext cx="85792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 L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 sec</a:t>
            </a:r>
            <a:endParaRPr/>
          </a:p>
        </p:txBody>
      </p:sp>
      <p:pic>
        <p:nvPicPr>
          <p:cNvPr id="2" name="Picture 1" descr="A small orange object with tools on it&#10;&#10;AI-generated content may be incorrect.">
            <a:extLst>
              <a:ext uri="{FF2B5EF4-FFF2-40B4-BE49-F238E27FC236}">
                <a16:creationId xmlns:a16="http://schemas.microsoft.com/office/drawing/2014/main" id="{28F18F68-EBCA-24FE-570C-30BCD5867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692" y="3782233"/>
            <a:ext cx="3906296" cy="2921910"/>
          </a:xfrm>
          <a:prstGeom prst="rect">
            <a:avLst/>
          </a:prstGeom>
        </p:spPr>
      </p:pic>
      <p:pic>
        <p:nvPicPr>
          <p:cNvPr id="3" name="Picture 2" descr="Workhorse II Sentinel ADCP | Advanced Current Profiling Solutions ...">
            <a:extLst>
              <a:ext uri="{FF2B5EF4-FFF2-40B4-BE49-F238E27FC236}">
                <a16:creationId xmlns:a16="http://schemas.microsoft.com/office/drawing/2014/main" id="{C8F879E0-FC8C-8D8C-E2FF-F7E27374F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5138" y="2015397"/>
            <a:ext cx="1766836" cy="176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diagram of a measuring device&#10;&#10;AI-generated content may be incorrect.">
            <a:extLst>
              <a:ext uri="{FF2B5EF4-FFF2-40B4-BE49-F238E27FC236}">
                <a16:creationId xmlns:a16="http://schemas.microsoft.com/office/drawing/2014/main" id="{15B89494-6965-A147-BAFF-8879D7B917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1928" y="3692209"/>
            <a:ext cx="5545330" cy="17668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Hydrographs</a:t>
            </a:r>
            <a:endParaRPr/>
          </a:p>
        </p:txBody>
      </p:sp>
      <p:sp>
        <p:nvSpPr>
          <p:cNvPr id="272" name="Google Shape;272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21277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X axis is time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Y axis is streamflow or discharge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Baseflow is “normal” water level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Floods are big peaks or bumps above the baseflow</a:t>
            </a:r>
            <a:endParaRPr/>
          </a:p>
        </p:txBody>
      </p:sp>
      <p:pic>
        <p:nvPicPr>
          <p:cNvPr id="4098" name="Picture 2" descr="Flood hydrographs explained | tutor2u">
            <a:extLst>
              <a:ext uri="{FF2B5EF4-FFF2-40B4-BE49-F238E27FC236}">
                <a16:creationId xmlns:a16="http://schemas.microsoft.com/office/drawing/2014/main" id="{CF784E2B-CFD8-9CA5-ECB8-BD5DA6065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920" y="55540"/>
            <a:ext cx="6601822" cy="685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946996-E97D-B695-2457-F7470F94515A}"/>
              </a:ext>
            </a:extLst>
          </p:cNvPr>
          <p:cNvSpPr txBox="1"/>
          <p:nvPr/>
        </p:nvSpPr>
        <p:spPr>
          <a:xfrm>
            <a:off x="9885680" y="180459"/>
            <a:ext cx="2046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flood hydrograph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037D8-C0F3-4C4D-996C-5296E5C1E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300">
                <a:solidFill>
                  <a:schemeClr val="tx1">
                    <a:lumMod val="85000"/>
                    <a:lumOff val="15000"/>
                  </a:schemeClr>
                </a:solidFill>
              </a:rPr>
              <a:t>USGS stream gages – discharge measurements stations</a:t>
            </a:r>
          </a:p>
        </p:txBody>
      </p:sp>
      <p:pic>
        <p:nvPicPr>
          <p:cNvPr id="6" name="Content Placeholder 5" descr="A map of the united states&#10;&#10;AI-generated content may be incorrect.">
            <a:extLst>
              <a:ext uri="{FF2B5EF4-FFF2-40B4-BE49-F238E27FC236}">
                <a16:creationId xmlns:a16="http://schemas.microsoft.com/office/drawing/2014/main" id="{DAA01ED4-EDC2-4CA5-813D-76AADCCE3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4726"/>
          <a:stretch>
            <a:fillRect/>
          </a:stretch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24642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3E10C-206C-57B3-3010-F546E22B4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267" y="365125"/>
            <a:ext cx="10913533" cy="992207"/>
          </a:xfrm>
        </p:spPr>
        <p:txBody>
          <a:bodyPr>
            <a:normAutofit/>
          </a:bodyPr>
          <a:lstStyle/>
          <a:p>
            <a:pPr lvl="0"/>
            <a:r>
              <a:rPr lang="en-US" sz="4000" dirty="0"/>
              <a:t>Explore the hydrograph of the Mississippi at St. Paul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B000F8-C657-FA6B-0346-E280E0127833}"/>
              </a:ext>
            </a:extLst>
          </p:cNvPr>
          <p:cNvSpPr txBox="1">
            <a:spLocks/>
          </p:cNvSpPr>
          <p:nvPr/>
        </p:nvSpPr>
        <p:spPr>
          <a:xfrm>
            <a:off x="1727200" y="1634332"/>
            <a:ext cx="79959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Type the following in your favorite search engine “</a:t>
            </a:r>
            <a:r>
              <a:rPr lang="en-US" i="1" dirty="0"/>
              <a:t>USGS national water dashboard river levels</a:t>
            </a:r>
            <a:r>
              <a:rPr lang="en-US" dirty="0"/>
              <a:t>” to open the website of </a:t>
            </a:r>
            <a:r>
              <a:rPr lang="en-US" b="1" u="sng" dirty="0">
                <a:hlinkClick r:id="rId2"/>
              </a:rPr>
              <a:t>National Water Dashboard – USGS</a:t>
            </a:r>
            <a:r>
              <a:rPr lang="en-US" b="1" u="sng" dirty="0"/>
              <a:t> </a:t>
            </a:r>
          </a:p>
        </p:txBody>
      </p:sp>
      <p:pic>
        <p:nvPicPr>
          <p:cNvPr id="5" name="Graphic 4" descr="Magnifying glass with solid fill">
            <a:extLst>
              <a:ext uri="{FF2B5EF4-FFF2-40B4-BE49-F238E27FC236}">
                <a16:creationId xmlns:a16="http://schemas.microsoft.com/office/drawing/2014/main" id="{C725EDB9-1E33-5867-39F7-A74F94311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288" y="1634332"/>
            <a:ext cx="696912" cy="696912"/>
          </a:xfrm>
          <a:prstGeom prst="rect">
            <a:avLst/>
          </a:prstGeom>
        </p:spPr>
      </p:pic>
      <p:pic>
        <p:nvPicPr>
          <p:cNvPr id="6" name="Graphic 5" descr="Pencil outline">
            <a:extLst>
              <a:ext uri="{FF2B5EF4-FFF2-40B4-BE49-F238E27FC236}">
                <a16:creationId xmlns:a16="http://schemas.microsoft.com/office/drawing/2014/main" id="{1C60C385-2A74-0F06-5349-411D8DAAA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1634332"/>
            <a:ext cx="696912" cy="6969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0FD9B3-752E-9E0C-AEE0-BEBBAB9F08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9291" y="2959895"/>
            <a:ext cx="5982218" cy="14250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47C8A9-66A1-3F22-189F-FFE3E87102A4}"/>
              </a:ext>
            </a:extLst>
          </p:cNvPr>
          <p:cNvSpPr txBox="1"/>
          <p:nvPr/>
        </p:nvSpPr>
        <p:spPr>
          <a:xfrm>
            <a:off x="1727200" y="3429000"/>
            <a:ext cx="35620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1" dirty="0">
                <a:sym typeface="Wingdings" panose="05000000000000000000" pitchFamily="2" charset="2"/>
              </a:rPr>
              <a:t> See the handout for the full exercise!</a:t>
            </a:r>
            <a:r>
              <a:rPr lang="en-US" sz="28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18630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E231C74-8BF8-43D4-99F8-A622F7EEE8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CA47CE6-683F-AD03-5FBF-097EAB39F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A7A563-7C1F-5E88-0E6F-2EAB9E63E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413" y="0"/>
            <a:ext cx="9805174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4478F7-5DCC-DFFC-57B1-6FAB719E4A06}"/>
              </a:ext>
            </a:extLst>
          </p:cNvPr>
          <p:cNvSpPr txBox="1"/>
          <p:nvPr/>
        </p:nvSpPr>
        <p:spPr>
          <a:xfrm>
            <a:off x="355600" y="3893440"/>
            <a:ext cx="837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A11BBF-D1A8-1B39-E47A-0571FCF57700}"/>
              </a:ext>
            </a:extLst>
          </p:cNvPr>
          <p:cNvSpPr txBox="1"/>
          <p:nvPr/>
        </p:nvSpPr>
        <p:spPr>
          <a:xfrm>
            <a:off x="5737680" y="191850"/>
            <a:ext cx="60987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highlight>
                  <a:srgbClr val="C0C0C0"/>
                </a:highlight>
              </a:rPr>
              <a:t>How do we categorize flooding? </a:t>
            </a:r>
            <a:endParaRPr lang="en-US" sz="3200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8726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03977-B11F-B642-18FC-F80145BDF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ooking along the flooded River Avon in Tewkesbury during the great ...">
            <a:extLst>
              <a:ext uri="{FF2B5EF4-FFF2-40B4-BE49-F238E27FC236}">
                <a16:creationId xmlns:a16="http://schemas.microsoft.com/office/drawing/2014/main" id="{7ECAB74C-6FF3-0523-BBF4-B372A1162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>
            <a:fillRect/>
          </a:stretch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761D09-77F1-32D8-3C55-A464C6C78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/>
              <a:t>Part III – How does flooding impact the environment and people?</a:t>
            </a:r>
          </a:p>
        </p:txBody>
      </p:sp>
    </p:spTree>
    <p:extLst>
      <p:ext uri="{BB962C8B-B14F-4D97-AF65-F5344CB8AC3E}">
        <p14:creationId xmlns:p14="http://schemas.microsoft.com/office/powerpoint/2010/main" val="764257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217A4-31CD-7EBA-B4BD-E16372E9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365125"/>
            <a:ext cx="11789455" cy="1325563"/>
          </a:xfrm>
        </p:spPr>
        <p:txBody>
          <a:bodyPr/>
          <a:lstStyle/>
          <a:p>
            <a:r>
              <a:rPr lang="en-US" dirty="0"/>
              <a:t>Explore how communities were affected by floods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8DBB56C-CBFB-0029-BFBD-71147604ABD2}"/>
              </a:ext>
            </a:extLst>
          </p:cNvPr>
          <p:cNvSpPr txBox="1">
            <a:spLocks/>
          </p:cNvSpPr>
          <p:nvPr/>
        </p:nvSpPr>
        <p:spPr>
          <a:xfrm>
            <a:off x="1727200" y="1634332"/>
            <a:ext cx="79959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Use the </a:t>
            </a:r>
            <a:r>
              <a:rPr lang="en-US" i="1" dirty="0"/>
              <a:t>“USGS Flood Inundation Mapper” </a:t>
            </a:r>
            <a:r>
              <a:rPr lang="en-US" dirty="0"/>
              <a:t>(</a:t>
            </a:r>
            <a:r>
              <a:rPr lang="en-US" u="sng" dirty="0">
                <a:hlinkClick r:id="rId2"/>
              </a:rPr>
              <a:t>https://fim.wim.usgs.gov/fim/</a:t>
            </a:r>
            <a:r>
              <a:rPr lang="en-US" u="sng" dirty="0"/>
              <a:t>) </a:t>
            </a:r>
            <a:r>
              <a:rPr lang="en-US" dirty="0"/>
              <a:t>to search for different locations and analyze how historical floods affected the communities in different ways. </a:t>
            </a:r>
          </a:p>
          <a:p>
            <a:pPr marL="0" indent="0">
              <a:buNone/>
            </a:pPr>
            <a:endParaRPr lang="en-US" u="sng" dirty="0"/>
          </a:p>
        </p:txBody>
      </p:sp>
      <p:pic>
        <p:nvPicPr>
          <p:cNvPr id="7" name="Graphic 6" descr="Magnifying glass with solid fill">
            <a:extLst>
              <a:ext uri="{FF2B5EF4-FFF2-40B4-BE49-F238E27FC236}">
                <a16:creationId xmlns:a16="http://schemas.microsoft.com/office/drawing/2014/main" id="{18555CF6-927C-F5B6-5997-8C0BD54CE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288" y="1634332"/>
            <a:ext cx="696912" cy="696912"/>
          </a:xfrm>
          <a:prstGeom prst="rect">
            <a:avLst/>
          </a:prstGeom>
        </p:spPr>
      </p:pic>
      <p:pic>
        <p:nvPicPr>
          <p:cNvPr id="8" name="Graphic 7" descr="Pencil outline">
            <a:extLst>
              <a:ext uri="{FF2B5EF4-FFF2-40B4-BE49-F238E27FC236}">
                <a16:creationId xmlns:a16="http://schemas.microsoft.com/office/drawing/2014/main" id="{AB8161D6-74F5-80C2-1FA3-A30F8D7909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1634332"/>
            <a:ext cx="696912" cy="6969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2230D8-7234-86F4-F047-71F80C17A82C}"/>
              </a:ext>
            </a:extLst>
          </p:cNvPr>
          <p:cNvSpPr txBox="1"/>
          <p:nvPr/>
        </p:nvSpPr>
        <p:spPr>
          <a:xfrm>
            <a:off x="1727200" y="3429000"/>
            <a:ext cx="35620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1" dirty="0">
                <a:sym typeface="Wingdings" panose="05000000000000000000" pitchFamily="2" charset="2"/>
              </a:rPr>
              <a:t> See the handout for the full exercise!</a:t>
            </a:r>
            <a:r>
              <a:rPr lang="en-US" sz="28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057606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A74FD4-8DFB-5632-C1CE-ED884D226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Reliable Temporary Flood Wall Barriers | Flood Control International">
            <a:extLst>
              <a:ext uri="{FF2B5EF4-FFF2-40B4-BE49-F238E27FC236}">
                <a16:creationId xmlns:a16="http://schemas.microsoft.com/office/drawing/2014/main" id="{16917748-109F-68CD-95E7-88169321D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9"/>
          <a:stretch>
            <a:fillRect/>
          </a:stretch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7F43D9-24DC-846E-3773-DB22A20B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67232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Part IV – How can we plan with natural river processes?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848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FAB47-9577-7D6B-C238-8280F7260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F616D-9166-BB7B-AF75-4EAD49BBF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365125"/>
            <a:ext cx="11789455" cy="1325563"/>
          </a:xfrm>
        </p:spPr>
        <p:txBody>
          <a:bodyPr/>
          <a:lstStyle/>
          <a:p>
            <a:r>
              <a:rPr lang="en-US" dirty="0"/>
              <a:t>Explore how communities were affected by floods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FAB3CC0-F4DC-A206-56F9-5D14291C3335}"/>
              </a:ext>
            </a:extLst>
          </p:cNvPr>
          <p:cNvSpPr txBox="1">
            <a:spLocks/>
          </p:cNvSpPr>
          <p:nvPr/>
        </p:nvSpPr>
        <p:spPr>
          <a:xfrm>
            <a:off x="1727200" y="1634332"/>
            <a:ext cx="79959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Use the </a:t>
            </a:r>
            <a:r>
              <a:rPr lang="en-US" i="1" dirty="0"/>
              <a:t>“USGS Flood Inundation Mapper” </a:t>
            </a:r>
            <a:r>
              <a:rPr lang="en-US" dirty="0"/>
              <a:t>(</a:t>
            </a:r>
            <a:r>
              <a:rPr lang="en-US" u="sng" dirty="0">
                <a:hlinkClick r:id="rId2"/>
              </a:rPr>
              <a:t>https://fim.wim.usgs.gov/fim/</a:t>
            </a:r>
            <a:r>
              <a:rPr lang="en-US" u="sng" dirty="0"/>
              <a:t>) </a:t>
            </a:r>
            <a:r>
              <a:rPr lang="en-US" dirty="0"/>
              <a:t>and identify what the community in Iowa City should do for future planning. </a:t>
            </a:r>
          </a:p>
          <a:p>
            <a:pPr marL="0" indent="0">
              <a:buNone/>
            </a:pPr>
            <a:endParaRPr lang="en-US" u="sng" dirty="0"/>
          </a:p>
        </p:txBody>
      </p:sp>
      <p:pic>
        <p:nvPicPr>
          <p:cNvPr id="7" name="Graphic 6" descr="Magnifying glass with solid fill">
            <a:extLst>
              <a:ext uri="{FF2B5EF4-FFF2-40B4-BE49-F238E27FC236}">
                <a16:creationId xmlns:a16="http://schemas.microsoft.com/office/drawing/2014/main" id="{4F62FD33-8A67-ABAD-06F2-DB0AF8A1B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288" y="1634332"/>
            <a:ext cx="696912" cy="696912"/>
          </a:xfrm>
          <a:prstGeom prst="rect">
            <a:avLst/>
          </a:prstGeom>
        </p:spPr>
      </p:pic>
      <p:pic>
        <p:nvPicPr>
          <p:cNvPr id="8" name="Graphic 7" descr="Pencil outline">
            <a:extLst>
              <a:ext uri="{FF2B5EF4-FFF2-40B4-BE49-F238E27FC236}">
                <a16:creationId xmlns:a16="http://schemas.microsoft.com/office/drawing/2014/main" id="{70B39E35-6834-87A4-88F6-119546BF08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1634332"/>
            <a:ext cx="696912" cy="6969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ECE4BD-1BB9-5A40-EA18-B5A08CF406F3}"/>
              </a:ext>
            </a:extLst>
          </p:cNvPr>
          <p:cNvSpPr txBox="1"/>
          <p:nvPr/>
        </p:nvSpPr>
        <p:spPr>
          <a:xfrm>
            <a:off x="1727200" y="3429000"/>
            <a:ext cx="35620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1" dirty="0">
                <a:sym typeface="Wingdings" panose="05000000000000000000" pitchFamily="2" charset="2"/>
              </a:rPr>
              <a:t> See the handout for the full exercise!</a:t>
            </a:r>
            <a:r>
              <a:rPr lang="en-US" sz="28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082200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B3B1F-7B7A-7D2F-0F89-E2B0D93A6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1142"/>
          </a:xfrm>
        </p:spPr>
        <p:txBody>
          <a:bodyPr/>
          <a:lstStyle/>
          <a:p>
            <a:r>
              <a:rPr lang="en-US" dirty="0"/>
              <a:t>Get the slides and the handout online!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C26EB-BB09-65DF-E4D5-CBD08C789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4800"/>
            <a:ext cx="10515600" cy="4602163"/>
          </a:xfrm>
        </p:spPr>
        <p:txBody>
          <a:bodyPr/>
          <a:lstStyle/>
          <a:p>
            <a:r>
              <a:rPr lang="en-US" dirty="0"/>
              <a:t>Go to my (Jessica Marggraf) </a:t>
            </a:r>
            <a:r>
              <a:rPr lang="en-US" dirty="0" err="1"/>
              <a:t>Github</a:t>
            </a:r>
            <a:r>
              <a:rPr lang="en-US" dirty="0"/>
              <a:t> profile, then to Eureka Summer School (type “Jessica Marggraf </a:t>
            </a:r>
            <a:r>
              <a:rPr lang="en-US" dirty="0" err="1"/>
              <a:t>github</a:t>
            </a:r>
            <a:r>
              <a:rPr lang="en-US" dirty="0"/>
              <a:t>”)</a:t>
            </a:r>
          </a:p>
          <a:p>
            <a:r>
              <a:rPr lang="en-US" dirty="0"/>
              <a:t>Download the files of interest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87E789-CB76-1CEC-86DE-424A1CD69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880" y="3036693"/>
            <a:ext cx="7416800" cy="345618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1555994-4A5A-1873-CBAD-F974621D8910}"/>
              </a:ext>
            </a:extLst>
          </p:cNvPr>
          <p:cNvSpPr/>
          <p:nvPr/>
        </p:nvSpPr>
        <p:spPr>
          <a:xfrm>
            <a:off x="4184226" y="4434585"/>
            <a:ext cx="2489200" cy="7112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100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Rectangle 2060">
            <a:extLst>
              <a:ext uri="{FF2B5EF4-FFF2-40B4-BE49-F238E27FC236}">
                <a16:creationId xmlns:a16="http://schemas.microsoft.com/office/drawing/2014/main" id="{5CB593EA-2F98-479F-B4C4-F366571FA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A waterfall on a rocky cliff&#10;&#10;AI-generated content may be incorrect.">
            <a:extLst>
              <a:ext uri="{FF2B5EF4-FFF2-40B4-BE49-F238E27FC236}">
                <a16:creationId xmlns:a16="http://schemas.microsoft.com/office/drawing/2014/main" id="{C7C9C442-3EEB-F497-E0B3-6B0F1C90B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" r="13404" b="4"/>
          <a:stretch>
            <a:fillRect/>
          </a:stretch>
        </p:blipFill>
        <p:spPr>
          <a:xfrm rot="5400000">
            <a:off x="-206406" y="206408"/>
            <a:ext cx="3383279" cy="2970465"/>
          </a:xfrm>
          <a:prstGeom prst="rect">
            <a:avLst/>
          </a:prstGeom>
        </p:spPr>
      </p:pic>
      <p:pic>
        <p:nvPicPr>
          <p:cNvPr id="2056" name="Picture 8" descr="River Stock Photos, Images and Backgrounds for Free Download">
            <a:extLst>
              <a:ext uri="{FF2B5EF4-FFF2-40B4-BE49-F238E27FC236}">
                <a16:creationId xmlns:a16="http://schemas.microsoft.com/office/drawing/2014/main" id="{6F8E4F94-062C-7CF7-4B30-B5CD90E00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1" r="16821" b="-3"/>
          <a:stretch>
            <a:fillRect/>
          </a:stretch>
        </p:blipFill>
        <p:spPr bwMode="auto">
          <a:xfrm>
            <a:off x="3072956" y="10"/>
            <a:ext cx="2970465" cy="338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issimmee River reborn after decades and $1 billion for world’s largest ...">
            <a:extLst>
              <a:ext uri="{FF2B5EF4-FFF2-40B4-BE49-F238E27FC236}">
                <a16:creationId xmlns:a16="http://schemas.microsoft.com/office/drawing/2014/main" id="{A2B6BC48-9EB1-16C1-CC56-B5F567D0A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6" r="23337"/>
          <a:stretch>
            <a:fillRect/>
          </a:stretch>
        </p:blipFill>
        <p:spPr bwMode="auto">
          <a:xfrm>
            <a:off x="9220200" y="10"/>
            <a:ext cx="2971800" cy="338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hannelized River, Los Angeles CA USA | Los angeles, River, Angel">
            <a:extLst>
              <a:ext uri="{FF2B5EF4-FFF2-40B4-BE49-F238E27FC236}">
                <a16:creationId xmlns:a16="http://schemas.microsoft.com/office/drawing/2014/main" id="{AED560E1-A206-DAB3-0C66-A174E6B08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0" r="17853" b="-4"/>
          <a:stretch>
            <a:fillRect/>
          </a:stretch>
        </p:blipFill>
        <p:spPr bwMode="auto">
          <a:xfrm>
            <a:off x="-1017" y="3474720"/>
            <a:ext cx="2970465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3" name="Rectangle 2062">
            <a:extLst>
              <a:ext uri="{FF2B5EF4-FFF2-40B4-BE49-F238E27FC236}">
                <a16:creationId xmlns:a16="http://schemas.microsoft.com/office/drawing/2014/main" id="{39BEB6D0-9E4E-4221-93D1-74ABECEE9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5910" y="3474720"/>
            <a:ext cx="6046090" cy="3383281"/>
          </a:xfrm>
          <a:prstGeom prst="rect">
            <a:avLst/>
          </a:prstGeom>
          <a:solidFill>
            <a:srgbClr val="55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56B6B9-83D5-A79E-6169-4EBB8A411121}"/>
              </a:ext>
            </a:extLst>
          </p:cNvPr>
          <p:cNvSpPr/>
          <p:nvPr/>
        </p:nvSpPr>
        <p:spPr>
          <a:xfrm>
            <a:off x="9090270" y="3383278"/>
            <a:ext cx="129930" cy="347472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Braided River Project - Ultimate Hikes">
            <a:extLst>
              <a:ext uri="{FF2B5EF4-FFF2-40B4-BE49-F238E27FC236}">
                <a16:creationId xmlns:a16="http://schemas.microsoft.com/office/drawing/2014/main" id="{2018D86C-1FEE-4F3E-FD0F-86D77FC83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5" r="24798" b="-4"/>
          <a:stretch>
            <a:fillRect/>
          </a:stretch>
        </p:blipFill>
        <p:spPr bwMode="auto">
          <a:xfrm>
            <a:off x="3059902" y="3474719"/>
            <a:ext cx="2970466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4CC5CF-852C-AA5D-F70F-D99869B9F60D}"/>
              </a:ext>
            </a:extLst>
          </p:cNvPr>
          <p:cNvSpPr txBox="1"/>
          <p:nvPr/>
        </p:nvSpPr>
        <p:spPr>
          <a:xfrm>
            <a:off x="9641840" y="4510585"/>
            <a:ext cx="2204418" cy="1758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rgbClr val="FFFFFF"/>
                </a:solidFill>
              </a:rPr>
              <a:t>Rivers are very diverse landscape features!</a:t>
            </a:r>
          </a:p>
        </p:txBody>
      </p:sp>
      <p:pic>
        <p:nvPicPr>
          <p:cNvPr id="2060" name="Picture 12" descr="River Deltas">
            <a:extLst>
              <a:ext uri="{FF2B5EF4-FFF2-40B4-BE49-F238E27FC236}">
                <a16:creationId xmlns:a16="http://schemas.microsoft.com/office/drawing/2014/main" id="{59BEC1A2-7FAE-5F87-D865-0FA853A1E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835" y="3474708"/>
            <a:ext cx="2944360" cy="338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177;p13" descr="A picture containing text, painted, painting&#10;&#10;Description automatically generated">
            <a:extLst>
              <a:ext uri="{FF2B5EF4-FFF2-40B4-BE49-F238E27FC236}">
                <a16:creationId xmlns:a16="http://schemas.microsoft.com/office/drawing/2014/main" id="{51A0D2F5-B5C1-2D9A-F050-C8A23B1C703B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8"/>
          <a:srcRect l="16496" r="38047" b="-2"/>
          <a:stretch>
            <a:fillRect/>
          </a:stretch>
        </p:blipFill>
        <p:spPr>
          <a:xfrm>
            <a:off x="6151302" y="10"/>
            <a:ext cx="2971800" cy="33832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77351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574D19-D9F4-CA67-8C4F-517DF317E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1501C2C-A158-750F-D067-A07C34E07318}"/>
              </a:ext>
            </a:extLst>
          </p:cNvPr>
          <p:cNvSpPr txBox="1"/>
          <p:nvPr/>
        </p:nvSpPr>
        <p:spPr>
          <a:xfrm>
            <a:off x="4128368" y="4921823"/>
            <a:ext cx="4937937" cy="11471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 humans like to live near water – for many reasons!</a:t>
            </a:r>
          </a:p>
        </p:txBody>
      </p:sp>
      <p:sp>
        <p:nvSpPr>
          <p:cNvPr id="3089" name="Freeform: Shape 3088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91" name="Freeform: Shape 3090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Karnaphuli River | Port Of Chittagong, Bangladesh Photograph by Pinu ...">
            <a:extLst>
              <a:ext uri="{FF2B5EF4-FFF2-40B4-BE49-F238E27FC236}">
                <a16:creationId xmlns:a16="http://schemas.microsoft.com/office/drawing/2014/main" id="{28D5EE47-B59B-A577-232A-FAB67D2FA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2" r="-1" b="-1"/>
          <a:stretch>
            <a:fillRect/>
          </a:stretch>
        </p:blipFill>
        <p:spPr bwMode="auto">
          <a:xfrm>
            <a:off x="1246572" y="10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dvantages Of River Restoration - Design Talk">
            <a:extLst>
              <a:ext uri="{FF2B5EF4-FFF2-40B4-BE49-F238E27FC236}">
                <a16:creationId xmlns:a16="http://schemas.microsoft.com/office/drawing/2014/main" id="{D854C306-FEFE-B5A8-1FC5-752AB8F4E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5" r="14741" b="3"/>
          <a:stretch>
            <a:fillRect/>
          </a:stretch>
        </p:blipFill>
        <p:spPr bwMode="auto">
          <a:xfrm>
            <a:off x="-1" y="2288330"/>
            <a:ext cx="3564638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3" name="Oval 3092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9207" y="303879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95" name="Oval 3094">
            <a:extLst>
              <a:ext uri="{FF2B5EF4-FFF2-40B4-BE49-F238E27FC236}">
                <a16:creationId xmlns:a16="http://schemas.microsoft.com/office/drawing/2014/main" id="{C20267F5-D4E6-477A-A590-81F2ABD1B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5109" y="2382976"/>
            <a:ext cx="1920240" cy="192024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84" name="Picture 12" descr="Global Sand Mining Is Destroying the Planet and Costing Lives - EcoWatch">
            <a:extLst>
              <a:ext uri="{FF2B5EF4-FFF2-40B4-BE49-F238E27FC236}">
                <a16:creationId xmlns:a16="http://schemas.microsoft.com/office/drawing/2014/main" id="{CBAABBA7-FA42-DC30-459D-14E434EEF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2" r="21965" b="-5"/>
          <a:stretch>
            <a:fillRect/>
          </a:stretch>
        </p:blipFill>
        <p:spPr bwMode="auto">
          <a:xfrm>
            <a:off x="3749701" y="2547568"/>
            <a:ext cx="1591056" cy="1591056"/>
          </a:xfrm>
          <a:custGeom>
            <a:avLst/>
            <a:gdLst/>
            <a:ahLst/>
            <a:cxnLst/>
            <a:rect l="l" t="t" r="r" b="b"/>
            <a:pathLst>
              <a:path w="1591056" h="1591056">
                <a:moveTo>
                  <a:pt x="795528" y="0"/>
                </a:moveTo>
                <a:cubicBezTo>
                  <a:pt x="1234886" y="0"/>
                  <a:pt x="1591056" y="356170"/>
                  <a:pt x="1591056" y="795528"/>
                </a:cubicBezTo>
                <a:cubicBezTo>
                  <a:pt x="1591056" y="1234886"/>
                  <a:pt x="1234886" y="1591056"/>
                  <a:pt x="795528" y="1591056"/>
                </a:cubicBezTo>
                <a:cubicBezTo>
                  <a:pt x="356170" y="1591056"/>
                  <a:pt x="0" y="1234886"/>
                  <a:pt x="0" y="795528"/>
                </a:cubicBezTo>
                <a:cubicBezTo>
                  <a:pt x="0" y="356170"/>
                  <a:pt x="356170" y="0"/>
                  <a:pt x="79552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9 Exciting Things to do in Downtown Minneapolis | Redfin">
            <a:extLst>
              <a:ext uri="{FF2B5EF4-FFF2-40B4-BE49-F238E27FC236}">
                <a16:creationId xmlns:a16="http://schemas.microsoft.com/office/drawing/2014/main" id="{01761A4F-D169-C8EA-81E7-E88337900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7" r="16852" b="-1"/>
          <a:stretch>
            <a:fillRect/>
          </a:stretch>
        </p:blipFill>
        <p:spPr bwMode="auto">
          <a:xfrm>
            <a:off x="5593799" y="468471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7" name="Freeform: Shape 3096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9" name="Google Shape;129;p6" descr="A river in a city&#10;&#10;AI-generated content may be incorrect.">
            <a:extLst>
              <a:ext uri="{FF2B5EF4-FFF2-40B4-BE49-F238E27FC236}">
                <a16:creationId xmlns:a16="http://schemas.microsoft.com/office/drawing/2014/main" id="{156FC1F1-1C64-4485-F2C7-C668EE186BFB}"/>
              </a:ext>
            </a:extLst>
          </p:cNvPr>
          <p:cNvPicPr preferRelativeResize="0"/>
          <p:nvPr/>
        </p:nvPicPr>
        <p:blipFill rotWithShape="1">
          <a:blip r:embed="rId6"/>
          <a:srcRect l="14954" r="20480" b="2"/>
          <a:stretch>
            <a:fillRect/>
          </a:stretch>
        </p:blipFill>
        <p:spPr>
          <a:xfrm>
            <a:off x="8918761" y="-4330"/>
            <a:ext cx="3273238" cy="3383891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noFill/>
        </p:spPr>
      </p:pic>
      <p:sp>
        <p:nvSpPr>
          <p:cNvPr id="3099" name="Freeform: Shape 3098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6" name="Picture 4" descr="River swimming for beginners: how to swim in rivers | 220 Triathlon">
            <a:extLst>
              <a:ext uri="{FF2B5EF4-FFF2-40B4-BE49-F238E27FC236}">
                <a16:creationId xmlns:a16="http://schemas.microsoft.com/office/drawing/2014/main" id="{CD779682-AAE5-CCEE-285E-E5D2CCF93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4" r="18844" b="1"/>
          <a:stretch>
            <a:fillRect/>
          </a:stretch>
        </p:blipFill>
        <p:spPr bwMode="auto">
          <a:xfrm>
            <a:off x="9363238" y="4071322"/>
            <a:ext cx="2828765" cy="2786678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0282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3C210E6-A35A-4F68-8D60-801A019C7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 descr="A flooded road with cars driving&#10;&#10;AI-generated content may be incorrect.">
            <a:extLst>
              <a:ext uri="{FF2B5EF4-FFF2-40B4-BE49-F238E27FC236}">
                <a16:creationId xmlns:a16="http://schemas.microsoft.com/office/drawing/2014/main" id="{085482B6-879C-19A4-93DD-E267D3E9D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 b="632"/>
          <a:stretch>
            <a:fillRect/>
          </a:stretch>
        </p:blipFill>
        <p:spPr bwMode="auto"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A kayak on a flooded street&#10;&#10;AI-generated content may be incorrect.">
            <a:extLst>
              <a:ext uri="{FF2B5EF4-FFF2-40B4-BE49-F238E27FC236}">
                <a16:creationId xmlns:a16="http://schemas.microsoft.com/office/drawing/2014/main" id="{3A9D2706-850E-AFDB-738B-E4EAB1DE2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059" b="28259"/>
          <a:stretch>
            <a:fillRect/>
          </a:stretch>
        </p:blipFill>
        <p:spPr bwMode="auto">
          <a:xfrm>
            <a:off x="7381690" y="3456433"/>
            <a:ext cx="4810310" cy="3401568"/>
          </a:xfrm>
          <a:custGeom>
            <a:avLst/>
            <a:gdLst/>
            <a:ahLst/>
            <a:cxnLst/>
            <a:rect l="l" t="t" r="r" b="b"/>
            <a:pathLst>
              <a:path w="4810310" h="3401568">
                <a:moveTo>
                  <a:pt x="781270" y="0"/>
                </a:moveTo>
                <a:lnTo>
                  <a:pt x="4810310" y="0"/>
                </a:lnTo>
                <a:lnTo>
                  <a:pt x="4810310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12CIP05e2">
            <a:extLst>
              <a:ext uri="{FF2B5EF4-FFF2-40B4-BE49-F238E27FC236}">
                <a16:creationId xmlns:a16="http://schemas.microsoft.com/office/drawing/2014/main" id="{068AE872-2138-83A7-DD7C-3BE4DF1AC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880"/>
          <a:stretch>
            <a:fillRect/>
          </a:stretch>
        </p:blipFill>
        <p:spPr bwMode="auto"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AC0D06B0-F19C-459E-B221-A34B506FB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345B26DA-1C6B-4C66-81C9-9C1877FC2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F2F08-B216-2E4D-EF06-D50D4AB11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2807208" cy="1325563"/>
          </a:xfrm>
        </p:spPr>
        <p:txBody>
          <a:bodyPr>
            <a:normAutofit/>
          </a:bodyPr>
          <a:lstStyle/>
          <a:p>
            <a:r>
              <a:rPr lang="en-US" sz="2800"/>
              <a:t>Flooding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5840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8C11FD4-0E53-C9F6-97D7-19D4F3A54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258568"/>
            <a:ext cx="2807208" cy="3922776"/>
          </a:xfrm>
        </p:spPr>
        <p:txBody>
          <a:bodyPr>
            <a:normAutofit/>
          </a:bodyPr>
          <a:lstStyle/>
          <a:p>
            <a:r>
              <a:rPr lang="en-US" sz="2000" dirty="0"/>
              <a:t>Living close to rivers makes us </a:t>
            </a:r>
            <a:r>
              <a:rPr lang="en-US" sz="2000" b="1" dirty="0"/>
              <a:t>vulnerable</a:t>
            </a:r>
            <a:r>
              <a:rPr lang="en-US" sz="2000" dirty="0"/>
              <a:t> to their natural variations</a:t>
            </a:r>
          </a:p>
        </p:txBody>
      </p:sp>
      <p:pic>
        <p:nvPicPr>
          <p:cNvPr id="4" name="Google Shape;142;p8" descr="15_01">
            <a:extLst>
              <a:ext uri="{FF2B5EF4-FFF2-40B4-BE49-F238E27FC236}">
                <a16:creationId xmlns:a16="http://schemas.microsoft.com/office/drawing/2014/main" id="{06CE2A4C-78F2-E043-82C6-7F06D6A0F23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/>
          <a:srcRect t="39381" b="50"/>
          <a:stretch>
            <a:fillRect/>
          </a:stretch>
        </p:blipFill>
        <p:spPr>
          <a:xfrm>
            <a:off x="7404372" y="10"/>
            <a:ext cx="4787628" cy="3401558"/>
          </a:xfrm>
          <a:custGeom>
            <a:avLst/>
            <a:gdLst/>
            <a:ahLst/>
            <a:cxnLst/>
            <a:rect l="l" t="t" r="r" b="b"/>
            <a:pathLst>
              <a:path w="4787628" h="3401568">
                <a:moveTo>
                  <a:pt x="0" y="0"/>
                </a:moveTo>
                <a:lnTo>
                  <a:pt x="4787628" y="0"/>
                </a:lnTo>
                <a:lnTo>
                  <a:pt x="4787628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286353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 txBox="1">
            <a:spLocks noGrp="1"/>
          </p:cNvSpPr>
          <p:nvPr>
            <p:ph type="title"/>
          </p:nvPr>
        </p:nvSpPr>
        <p:spPr>
          <a:xfrm>
            <a:off x="838200" y="3129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Flooding is common</a:t>
            </a:r>
            <a:endParaRPr/>
          </a:p>
        </p:txBody>
      </p:sp>
      <p:pic>
        <p:nvPicPr>
          <p:cNvPr id="121" name="Google Shape;121;p5"/>
          <p:cNvPicPr preferRelativeResize="0"/>
          <p:nvPr/>
        </p:nvPicPr>
        <p:blipFill rotWithShape="1">
          <a:blip r:embed="rId3">
            <a:alphaModFix/>
          </a:blip>
          <a:srcRect t="25827"/>
          <a:stretch/>
        </p:blipFill>
        <p:spPr>
          <a:xfrm>
            <a:off x="1447801" y="2230120"/>
            <a:ext cx="9213721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5"/>
          <p:cNvSpPr/>
          <p:nvPr/>
        </p:nvSpPr>
        <p:spPr>
          <a:xfrm>
            <a:off x="2057400" y="1143001"/>
            <a:ext cx="800245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Percentage of occurrences of natural disasters worldwide by disaster type (1995-2015)</a:t>
            </a: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49E9E0-F4DE-84F8-7CF2-8D69757B4AB7}"/>
              </a:ext>
            </a:extLst>
          </p:cNvPr>
          <p:cNvSpPr/>
          <p:nvPr/>
        </p:nvSpPr>
        <p:spPr>
          <a:xfrm>
            <a:off x="7924800" y="2230120"/>
            <a:ext cx="2736722" cy="2037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27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looking along the flooded River Avon in Tewkesbury during the great ...">
            <a:extLst>
              <a:ext uri="{FF2B5EF4-FFF2-40B4-BE49-F238E27FC236}">
                <a16:creationId xmlns:a16="http://schemas.microsoft.com/office/drawing/2014/main" id="{65BFECD2-B6F4-07E5-7DE9-EFFBFB06B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>
            <a:fillRect/>
          </a:stretch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95EA45-96DD-A267-8B84-A32E81EBD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/>
              <a:t>Part I – What is flooding and how can we describe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801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is flooding?</a:t>
            </a:r>
            <a:endParaRPr/>
          </a:p>
        </p:txBody>
      </p:sp>
      <p:sp>
        <p:nvSpPr>
          <p:cNvPr id="136" name="Google Shape;136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411686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Flooding is an overflowing of water onto land that is normally dry.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/>
              <a:t>Flooding is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 of </a:t>
            </a:r>
            <a:r>
              <a:rPr lang="en-US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natural river cycle.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Flooding is a </a:t>
            </a:r>
            <a:r>
              <a:rPr lang="en-US" sz="2800" dirty="0">
                <a:solidFill>
                  <a:srgbClr val="000000"/>
                </a:solidFill>
              </a:rPr>
              <a:t>short-term increase in water levels because of precipitation, melt water, runoff, and soil moisture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137" name="Google Shape;137;p7" descr="Cartoon of an aerial view of a village that has been hit by a flood with  some areas of land still above water. Stock Vector | Adobe Stock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4268" y="1322614"/>
            <a:ext cx="4756150" cy="342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2253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6D8A6-C35B-341C-D610-1BFD69C66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River flooding</a:t>
            </a:r>
          </a:p>
        </p:txBody>
      </p:sp>
      <p:sp>
        <p:nvSpPr>
          <p:cNvPr id="4" name="Google Shape;501;p49">
            <a:extLst>
              <a:ext uri="{FF2B5EF4-FFF2-40B4-BE49-F238E27FC236}">
                <a16:creationId xmlns:a16="http://schemas.microsoft.com/office/drawing/2014/main" id="{DD649EEA-CCFB-0310-8EBA-4D0F867A9F3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541145"/>
            <a:ext cx="588772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dirty="0">
                <a:solidFill>
                  <a:srgbClr val="000000"/>
                </a:solidFill>
              </a:rPr>
              <a:t>Large rivers with </a:t>
            </a:r>
            <a:r>
              <a:rPr lang="en-US" b="1" dirty="0">
                <a:solidFill>
                  <a:srgbClr val="000000"/>
                </a:solidFill>
              </a:rPr>
              <a:t>low topography</a:t>
            </a:r>
            <a:endParaRPr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dirty="0">
                <a:solidFill>
                  <a:srgbClr val="000000"/>
                </a:solidFill>
              </a:rPr>
              <a:t>High water inundating </a:t>
            </a:r>
            <a:r>
              <a:rPr lang="en-US" b="1" dirty="0">
                <a:solidFill>
                  <a:srgbClr val="000000"/>
                </a:solidFill>
              </a:rPr>
              <a:t>extensive region 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dirty="0">
                <a:solidFill>
                  <a:srgbClr val="000000"/>
                </a:solidFill>
              </a:rPr>
              <a:t>Few deaths but </a:t>
            </a:r>
            <a:r>
              <a:rPr lang="en-US" b="1" dirty="0">
                <a:solidFill>
                  <a:srgbClr val="000000"/>
                </a:solidFill>
              </a:rPr>
              <a:t>extensive damage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b="1" dirty="0">
                <a:solidFill>
                  <a:srgbClr val="000000"/>
                </a:solidFill>
                <a:sym typeface="Wingdings" panose="05000000000000000000" pitchFamily="2" charset="2"/>
              </a:rPr>
              <a:t> Good forecasts possible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2050" name="Picture 2" descr="Am I at Risk? | The Flood Hub">
            <a:extLst>
              <a:ext uri="{FF2B5EF4-FFF2-40B4-BE49-F238E27FC236}">
                <a16:creationId xmlns:a16="http://schemas.microsoft.com/office/drawing/2014/main" id="{621548A7-2EE0-99B7-0C60-376936AF0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825" y="1997416"/>
            <a:ext cx="451485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hanges to our rivers and floodplains have exacerbated flooding">
            <a:extLst>
              <a:ext uri="{FF2B5EF4-FFF2-40B4-BE49-F238E27FC236}">
                <a16:creationId xmlns:a16="http://schemas.microsoft.com/office/drawing/2014/main" id="{8A91E161-4946-EED6-D083-84700B6A6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50357"/>
            <a:ext cx="5567680" cy="274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811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507</Words>
  <Application>Microsoft Office PowerPoint</Application>
  <PresentationFormat>Widescreen</PresentationFormat>
  <Paragraphs>62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Cambria</vt:lpstr>
      <vt:lpstr>Wingdings</vt:lpstr>
      <vt:lpstr>Office Theme</vt:lpstr>
      <vt:lpstr>Flooding</vt:lpstr>
      <vt:lpstr>Get the slides and the handout online!</vt:lpstr>
      <vt:lpstr>PowerPoint Presentation</vt:lpstr>
      <vt:lpstr>PowerPoint Presentation</vt:lpstr>
      <vt:lpstr>Flooding</vt:lpstr>
      <vt:lpstr>Flooding is common</vt:lpstr>
      <vt:lpstr>Part I – What is flooding and how can we describe it?</vt:lpstr>
      <vt:lpstr>What is flooding?</vt:lpstr>
      <vt:lpstr>River flooding</vt:lpstr>
      <vt:lpstr>Part II – How do we measure flooding? </vt:lpstr>
      <vt:lpstr>PowerPoint Presentation</vt:lpstr>
      <vt:lpstr>Hydrographs</vt:lpstr>
      <vt:lpstr>USGS stream gages – discharge measurements stations</vt:lpstr>
      <vt:lpstr>Explore the hydrograph of the Mississippi at St. Paul</vt:lpstr>
      <vt:lpstr>PowerPoint Presentation</vt:lpstr>
      <vt:lpstr>Part III – How does flooding impact the environment and people?</vt:lpstr>
      <vt:lpstr>Explore how communities were affected by floods</vt:lpstr>
      <vt:lpstr>Part IV – How can we plan with natural river processes?</vt:lpstr>
      <vt:lpstr>Explore how communities were affected by floods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Jessica M Marggraf</dc:creator>
  <cp:lastModifiedBy>Jessica M Marggraf</cp:lastModifiedBy>
  <cp:revision>69</cp:revision>
  <dcterms:created xsi:type="dcterms:W3CDTF">2025-06-24T00:00:45Z</dcterms:created>
  <dcterms:modified xsi:type="dcterms:W3CDTF">2025-06-26T00:58:58Z</dcterms:modified>
</cp:coreProperties>
</file>